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71" r:id="rId4"/>
    <p:sldId id="274" r:id="rId5"/>
    <p:sldId id="272" r:id="rId6"/>
    <p:sldId id="275" r:id="rId7"/>
    <p:sldId id="273" r:id="rId8"/>
    <p:sldId id="276" r:id="rId9"/>
    <p:sldId id="277" r:id="rId10"/>
    <p:sldId id="266" r:id="rId11"/>
    <p:sldId id="260" r:id="rId12"/>
    <p:sldId id="259" r:id="rId13"/>
    <p:sldId id="261" r:id="rId14"/>
    <p:sldId id="262" r:id="rId15"/>
    <p:sldId id="263" r:id="rId16"/>
    <p:sldId id="264" r:id="rId17"/>
    <p:sldId id="26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CF9"/>
    <a:srgbClr val="C5FBF7"/>
    <a:srgbClr val="085E55"/>
    <a:srgbClr val="EB3B46"/>
    <a:srgbClr val="0CAFA2"/>
    <a:srgbClr val="79C7C7"/>
    <a:srgbClr val="095E59"/>
    <a:srgbClr val="E0EFC3"/>
    <a:srgbClr val="E7F3D1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125" autoAdjust="0"/>
  </p:normalViewPr>
  <p:slideViewPr>
    <p:cSldViewPr snapToGrid="0">
      <p:cViewPr varScale="1">
        <p:scale>
          <a:sx n="77" d="100"/>
          <a:sy n="77" d="100"/>
        </p:scale>
        <p:origin x="13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18CA1D-1B69-1F5D-9C3E-F11AC053F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649451-58C4-82B0-C1F2-87822EDAE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A9E1FC-96B4-73DC-C775-B01E6089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29C787-FAC0-A40A-67A2-A0AA2E9E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7989EB-5255-21EF-7C46-0E8B32ED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2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0C0861-EEB0-2B03-0EC4-DCC561074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9C4403-5D6C-2E12-8175-FA1DBF950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A696AB-56D2-69D7-BAF4-C118F57EC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9C1CBF-6445-61BE-42E7-6523B917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31EA4A-B775-6370-B3B8-422FC382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30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A99D0-82AF-5998-A3AB-15096AC8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07B584-20E3-6FBC-1EA3-B70F1543E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8CD76B-6CF2-6254-0463-DD917054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D8FCBA-087B-E07D-3E2C-46AB844A2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6ACDDD-DE05-6B19-FD56-A270F6F7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33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9D3087-A924-D1C4-A9CE-51441F9E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A7C18-028E-E7F4-9F50-E20903920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80700C-1D62-AEED-D6F5-D1EFD372B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55C0C5-EA8D-2274-83C8-AA12E334C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933C10-41F5-F344-9A9F-E9A3B5F9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BDD12A-F5B8-9474-9BD9-F479E20D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20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F4C70-4CC0-9BE8-1384-A8B5AB249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0C24C4-F4A6-CC8A-E259-FA90FD6F6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991602-99DC-8941-0637-8251F0F4B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9248D1-29B4-9FEC-9366-2E5310F11A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5ABE5A-EB39-9873-8499-3A8F23587E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C8108E-3B79-3F9B-F0B4-B7C63A2B8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BF19DF-E461-436B-6B59-C71B6101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277169D-CE2B-BD04-A168-BE2BB8DEB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17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38E29-F9D2-A10A-666D-C5755EE4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EB509B-BF68-9EAC-F867-C7BB9311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958756-FBBE-47D5-765D-03C90A83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680283-10A4-0D82-6423-DBA824F11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42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9203E4-46E5-AB80-61D0-066DDC7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B7D7C8-6419-EFA9-170F-13898B36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D8DD32-3C6F-1D29-5F3F-67894FFDE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46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3230E-66B2-C3CD-6002-98AAF81AC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065BC6-2CB0-8087-77F9-69DA4BDEF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534DF4-B164-007E-D485-7F86C80C2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864E1B-C49E-19B9-8EBA-339C8BDEE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E37E72-0D31-A5F7-1270-82853B33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151F53-DDE6-B5DE-4B76-52E388FC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76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417E75-D558-43B1-26D5-5BEB8B8AD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239E07D-816E-BB3D-0067-B3CB8C00C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08060E-FA20-5648-45D3-A13C69975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5F3461-0002-022B-AE55-3302E78A7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A1E7FD-1B17-7F59-0E56-5011597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95CB3-2520-1FB6-B4DF-CC786EF2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2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0BFBB-70AF-B231-BB12-5FBBE99D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140EEC-37FB-9524-CC83-AA61D3FBD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BED75A-E49C-A45B-2FB3-04FC7BB3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8A4439-77F3-9B9B-31AB-81278992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B91430-3F8A-96A6-9C4B-33DF7EDD6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56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6474FDC-6A33-919F-C058-E8DCE1CAA5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DE5BE9-EE76-EBE5-B9DD-7142BCED8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EFD75F-1E53-1D11-EF66-2A80F054C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BE817E-6B01-A4E2-56A7-0AB4922B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532F54-A9A6-646F-19DB-6D92EF3C5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27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FC3">
            <a:alpha val="588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ED4039-3A56-1595-52B8-610F4AE84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72B117-BE29-A2DE-85CA-524B730C9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F97C4C-EC7A-C043-06F7-D6F14043B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7754F-A093-4E3F-AA14-993BCA355710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B640CB-5582-02F7-3E34-2D0E58488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1C2A0C-5311-AF22-4D69-71A26131A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A0E58-93A7-4B5F-AEEA-BF7689216B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25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DFDEF5-A872-20E3-80D9-AE22EE4FB825}"/>
              </a:ext>
            </a:extLst>
          </p:cNvPr>
          <p:cNvSpPr txBox="1"/>
          <p:nvPr/>
        </p:nvSpPr>
        <p:spPr>
          <a:xfrm>
            <a:off x="161745" y="385605"/>
            <a:ext cx="70610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accent6">
                    <a:lumMod val="75000"/>
                  </a:schemeClr>
                </a:solidFill>
              </a:rPr>
              <a:t>LAUDATO SI</a:t>
            </a:r>
          </a:p>
          <a:p>
            <a:pPr algn="ctr"/>
            <a:r>
              <a:rPr lang="fr-BE" sz="4400" b="1" dirty="0">
                <a:solidFill>
                  <a:schemeClr val="accent6">
                    <a:lumMod val="75000"/>
                  </a:schemeClr>
                </a:solidFill>
              </a:rPr>
              <a:t>FRATELLI TUTTI</a:t>
            </a:r>
          </a:p>
          <a:p>
            <a:pPr algn="ctr"/>
            <a:r>
              <a:rPr lang="fr-BE" sz="4400" b="1" dirty="0">
                <a:solidFill>
                  <a:schemeClr val="accent6">
                    <a:lumMod val="75000"/>
                  </a:schemeClr>
                </a:solidFill>
              </a:rPr>
              <a:t>LAUDATE DEUM</a:t>
            </a:r>
            <a:endParaRPr lang="fr-FR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Image 7" descr="Une image contenant arbre, personne, homme&#10;&#10;Description générée automatiquement">
            <a:extLst>
              <a:ext uri="{FF2B5EF4-FFF2-40B4-BE49-F238E27FC236}">
                <a16:creationId xmlns:a16="http://schemas.microsoft.com/office/drawing/2014/main" id="{32B7B39B-AA7A-1C79-614D-3053261A4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72" y="602181"/>
            <a:ext cx="3333636" cy="1875171"/>
          </a:xfrm>
          <a:prstGeom prst="rect">
            <a:avLst/>
          </a:prstGeom>
        </p:spPr>
      </p:pic>
      <p:pic>
        <p:nvPicPr>
          <p:cNvPr id="2" name="Image 1" descr="Une image contenant texte, cercle, symbole, horloge&#10;&#10;Description générée automatiquement">
            <a:extLst>
              <a:ext uri="{FF2B5EF4-FFF2-40B4-BE49-F238E27FC236}">
                <a16:creationId xmlns:a16="http://schemas.microsoft.com/office/drawing/2014/main" id="{39AEC9A3-D05D-D804-B58A-AFE24784D5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8" t="4206" r="8878" b="13552"/>
          <a:stretch/>
        </p:blipFill>
        <p:spPr bwMode="auto">
          <a:xfrm>
            <a:off x="2419927" y="4474507"/>
            <a:ext cx="1579418" cy="16858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 descr="Une image contenant croquis, blanc, ligne, diagramme&#10;&#10;Description générée automatiquement">
            <a:extLst>
              <a:ext uri="{FF2B5EF4-FFF2-40B4-BE49-F238E27FC236}">
                <a16:creationId xmlns:a16="http://schemas.microsoft.com/office/drawing/2014/main" id="{1932EC79-88C9-5945-470C-0CA94B3A562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6" y="4474507"/>
            <a:ext cx="1394752" cy="1774435"/>
          </a:xfrm>
          <a:prstGeom prst="rect">
            <a:avLst/>
          </a:prstGeom>
          <a:solidFill>
            <a:srgbClr val="99CB38"/>
          </a:solidFill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3458C9-A56F-449E-F141-B62E9D3D4131}"/>
              </a:ext>
            </a:extLst>
          </p:cNvPr>
          <p:cNvSpPr txBox="1"/>
          <p:nvPr/>
        </p:nvSpPr>
        <p:spPr>
          <a:xfrm>
            <a:off x="586446" y="2985384"/>
            <a:ext cx="11269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b="1" dirty="0">
                <a:solidFill>
                  <a:schemeClr val="accent6">
                    <a:lumMod val="75000"/>
                  </a:schemeClr>
                </a:solidFill>
              </a:rPr>
              <a:t>Cheminer vers </a:t>
            </a:r>
            <a:r>
              <a:rPr lang="fr-BE" sz="4800" b="1" u="sng" dirty="0">
                <a:solidFill>
                  <a:schemeClr val="accent6">
                    <a:lumMod val="75000"/>
                  </a:schemeClr>
                </a:solidFill>
              </a:rPr>
              <a:t>une écologie intégrale</a:t>
            </a:r>
            <a:endParaRPr lang="fr-FR" sz="40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BE1951-4903-143E-8D65-AB1916573732}"/>
              </a:ext>
            </a:extLst>
          </p:cNvPr>
          <p:cNvSpPr txBox="1"/>
          <p:nvPr/>
        </p:nvSpPr>
        <p:spPr>
          <a:xfrm>
            <a:off x="1447853" y="2555385"/>
            <a:ext cx="4488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6">
                    <a:lumMod val="75000"/>
                  </a:schemeClr>
                </a:solidFill>
              </a:rPr>
              <a:t>Lettres encycliques du Pape François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E43DF1-DDA2-EF42-3844-DDC3631FDC9B}"/>
              </a:ext>
            </a:extLst>
          </p:cNvPr>
          <p:cNvSpPr txBox="1"/>
          <p:nvPr/>
        </p:nvSpPr>
        <p:spPr>
          <a:xfrm>
            <a:off x="4438074" y="4166985"/>
            <a:ext cx="7306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002060"/>
                </a:solidFill>
              </a:rPr>
              <a:t>L’appel du Pape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BE" sz="2800" b="1" dirty="0">
                <a:solidFill>
                  <a:srgbClr val="002060"/>
                </a:solidFill>
              </a:rPr>
              <a:t>Répondre à la clameur de la terre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BE" sz="2800" b="1" dirty="0">
                <a:solidFill>
                  <a:srgbClr val="002060"/>
                </a:solidFill>
              </a:rPr>
              <a:t>Répondre à la clameur des pauvres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EB3E58-691F-C0D3-3155-597D7214A978}"/>
              </a:ext>
            </a:extLst>
          </p:cNvPr>
          <p:cNvSpPr txBox="1"/>
          <p:nvPr/>
        </p:nvSpPr>
        <p:spPr>
          <a:xfrm>
            <a:off x="4438074" y="5730722"/>
            <a:ext cx="6479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002060"/>
                </a:solidFill>
              </a:rPr>
              <a:t>Notre unité pastorale y répond !</a:t>
            </a:r>
            <a:endParaRPr lang="fr-F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2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9A5F5DC5-721E-623E-BE82-5BA21DF24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97" y="2073866"/>
            <a:ext cx="8447205" cy="42047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D92DE0-1194-F2E5-5E64-5324C63C1F3C}"/>
              </a:ext>
            </a:extLst>
          </p:cNvPr>
          <p:cNvSpPr txBox="1"/>
          <p:nvPr/>
        </p:nvSpPr>
        <p:spPr>
          <a:xfrm>
            <a:off x="-1" y="579387"/>
            <a:ext cx="121920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rgbClr val="980032"/>
                </a:solidFill>
              </a:rPr>
              <a:t>Ecologie intégrale …</a:t>
            </a:r>
          </a:p>
          <a:p>
            <a:pPr algn="ctr"/>
            <a:r>
              <a:rPr lang="fr-BE" sz="4000" b="1" dirty="0">
                <a:solidFill>
                  <a:srgbClr val="980032"/>
                </a:solidFill>
              </a:rPr>
              <a:t>… tout est lié !</a:t>
            </a:r>
            <a:endParaRPr lang="fr-FR" sz="4000" b="1" dirty="0">
              <a:solidFill>
                <a:srgbClr val="980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0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F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ercle, symbole, horloge&#10;&#10;Description générée automatiquement">
            <a:extLst>
              <a:ext uri="{FF2B5EF4-FFF2-40B4-BE49-F238E27FC236}">
                <a16:creationId xmlns:a16="http://schemas.microsoft.com/office/drawing/2014/main" id="{20E71987-F238-1D96-3281-0EBF88A296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8" t="4206" r="8878" b="13552"/>
          <a:stretch/>
        </p:blipFill>
        <p:spPr bwMode="auto">
          <a:xfrm>
            <a:off x="502762" y="384942"/>
            <a:ext cx="1825896" cy="1956423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45E88-79CC-671E-1893-1E1315C73087}"/>
              </a:ext>
            </a:extLst>
          </p:cNvPr>
          <p:cNvSpPr txBox="1"/>
          <p:nvPr/>
        </p:nvSpPr>
        <p:spPr>
          <a:xfrm>
            <a:off x="2473115" y="292579"/>
            <a:ext cx="8512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800" dirty="0">
                <a:solidFill>
                  <a:schemeClr val="accent6">
                    <a:lumMod val="75000"/>
                  </a:schemeClr>
                </a:solidFill>
              </a:rPr>
              <a:t>Un groupe </a:t>
            </a:r>
            <a:r>
              <a:rPr lang="fr-BE" sz="4800" i="1" dirty="0" err="1">
                <a:solidFill>
                  <a:schemeClr val="accent6">
                    <a:lumMod val="75000"/>
                  </a:schemeClr>
                </a:solidFill>
              </a:rPr>
              <a:t>Laudato</a:t>
            </a:r>
            <a:r>
              <a:rPr lang="fr-BE" sz="4800" i="1" dirty="0">
                <a:solidFill>
                  <a:schemeClr val="accent6">
                    <a:lumMod val="75000"/>
                  </a:schemeClr>
                </a:solidFill>
              </a:rPr>
              <a:t> Si </a:t>
            </a:r>
            <a:r>
              <a:rPr lang="fr-BE" sz="4800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fr-FR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 3" descr="Une image contenant logo, Police, texte, Graphique&#10;&#10;Description générée automatiquement">
            <a:extLst>
              <a:ext uri="{FF2B5EF4-FFF2-40B4-BE49-F238E27FC236}">
                <a16:creationId xmlns:a16="http://schemas.microsoft.com/office/drawing/2014/main" id="{57789532-BF14-C5FD-0F70-2309B309DD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16"/>
          <a:stretch/>
        </p:blipFill>
        <p:spPr bwMode="auto">
          <a:xfrm>
            <a:off x="1019470" y="2671705"/>
            <a:ext cx="792480" cy="1026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7A3598AC-221D-2990-30BC-9DF3178787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12"/>
          <a:stretch/>
        </p:blipFill>
        <p:spPr bwMode="auto">
          <a:xfrm>
            <a:off x="1019470" y="4028205"/>
            <a:ext cx="768985" cy="998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57AA7962-4DFC-5B3C-2139-371CC7ACEC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57"/>
          <a:stretch/>
        </p:blipFill>
        <p:spPr bwMode="auto">
          <a:xfrm>
            <a:off x="995839" y="5356765"/>
            <a:ext cx="776605" cy="1028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2498CB-E551-E2DA-C1F5-A95C151D505F}"/>
              </a:ext>
            </a:extLst>
          </p:cNvPr>
          <p:cNvSpPr txBox="1"/>
          <p:nvPr/>
        </p:nvSpPr>
        <p:spPr>
          <a:xfrm>
            <a:off x="2676313" y="2707731"/>
            <a:ext cx="627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005FAB"/>
                </a:solidFill>
              </a:rPr>
              <a:t>L’esprit pour comprendre …</a:t>
            </a:r>
          </a:p>
          <a:p>
            <a:r>
              <a:rPr lang="fr-BE" sz="2800" dirty="0">
                <a:solidFill>
                  <a:srgbClr val="005FAB"/>
                </a:solidFill>
              </a:rPr>
              <a:t>Analyser, comprendre et annoncer</a:t>
            </a:r>
            <a:endParaRPr lang="fr-FR" sz="2800" dirty="0">
              <a:solidFill>
                <a:srgbClr val="005FA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55B3C9-C3D3-B1B4-A3BC-5C4CC19E8191}"/>
              </a:ext>
            </a:extLst>
          </p:cNvPr>
          <p:cNvSpPr txBox="1"/>
          <p:nvPr/>
        </p:nvSpPr>
        <p:spPr>
          <a:xfrm>
            <a:off x="2676313" y="4046211"/>
            <a:ext cx="627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DD1A1E"/>
                </a:solidFill>
              </a:rPr>
              <a:t>Le cœur pour adhérer…</a:t>
            </a:r>
          </a:p>
          <a:p>
            <a:r>
              <a:rPr lang="fr-BE" sz="2800" dirty="0">
                <a:solidFill>
                  <a:srgbClr val="DD1A1E"/>
                </a:solidFill>
              </a:rPr>
              <a:t>Prier et célébrer</a:t>
            </a:r>
            <a:endParaRPr lang="fr-FR" sz="2800" dirty="0">
              <a:solidFill>
                <a:srgbClr val="DD1A1E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64EABB-974B-5808-5243-F368DD199DBC}"/>
              </a:ext>
            </a:extLst>
          </p:cNvPr>
          <p:cNvSpPr txBox="1"/>
          <p:nvPr/>
        </p:nvSpPr>
        <p:spPr>
          <a:xfrm>
            <a:off x="2583951" y="5356765"/>
            <a:ext cx="7751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449B23"/>
                </a:solidFill>
              </a:rPr>
              <a:t>Le corps pour agir…</a:t>
            </a:r>
          </a:p>
          <a:p>
            <a:r>
              <a:rPr lang="fr-BE" sz="2800" dirty="0">
                <a:solidFill>
                  <a:srgbClr val="449B23"/>
                </a:solidFill>
              </a:rPr>
              <a:t>Agir pour un monde plus vert et plus solidaire</a:t>
            </a:r>
            <a:endParaRPr lang="fr-FR" sz="2800" dirty="0">
              <a:solidFill>
                <a:srgbClr val="449B23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3CF938-9BAA-8571-66F3-8CF0E9C4791C}"/>
              </a:ext>
            </a:extLst>
          </p:cNvPr>
          <p:cNvSpPr txBox="1"/>
          <p:nvPr/>
        </p:nvSpPr>
        <p:spPr>
          <a:xfrm>
            <a:off x="2780145" y="1283012"/>
            <a:ext cx="86544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/>
              <a:t>Pour aider notre unité pastorale </a:t>
            </a:r>
          </a:p>
          <a:p>
            <a:pPr algn="ctr"/>
            <a:r>
              <a:rPr lang="fr-BE" sz="2800" dirty="0"/>
              <a:t>dans sa transition vers une écologie intégrale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8504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ED90792-9B6B-A927-DD99-8AA5CCA69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1873" y="-179883"/>
            <a:ext cx="12828588" cy="10715626"/>
          </a:xfrm>
          <a:prstGeom prst="rect">
            <a:avLst/>
          </a:prstGeom>
          <a:solidFill>
            <a:srgbClr val="FF600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FD3E1793-BA03-680A-F453-BCDCF3158AF5}"/>
              </a:ext>
            </a:extLst>
          </p:cNvPr>
          <p:cNvGrpSpPr>
            <a:grpSpLocks/>
          </p:cNvGrpSpPr>
          <p:nvPr/>
        </p:nvGrpSpPr>
        <p:grpSpPr bwMode="auto">
          <a:xfrm>
            <a:off x="10366513" y="-262603"/>
            <a:ext cx="2186760" cy="2310064"/>
            <a:chOff x="107694249" y="105928506"/>
            <a:chExt cx="4572000" cy="4572000"/>
          </a:xfrm>
        </p:grpSpPr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812D0F38-7DC4-6714-8B24-37EF0A932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94249" y="105928506"/>
              <a:ext cx="4572000" cy="45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FAE3D801-F1AE-EF81-67EB-7A4215451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42169" y="106414873"/>
              <a:ext cx="2864468" cy="3410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1031" name="Picture 7">
            <a:extLst>
              <a:ext uri="{FF2B5EF4-FFF2-40B4-BE49-F238E27FC236}">
                <a16:creationId xmlns:a16="http://schemas.microsoft.com/office/drawing/2014/main" id="{4B976E91-3F90-4228-1F45-79D54E641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622" y="4578240"/>
            <a:ext cx="1514378" cy="160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76C48AB-AEA5-8B24-3F6E-184A6B1BF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73" y="2529828"/>
            <a:ext cx="1243013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584F3F-0BFA-107E-6FF5-C4DE168A1C25}"/>
              </a:ext>
            </a:extLst>
          </p:cNvPr>
          <p:cNvSpPr txBox="1"/>
          <p:nvPr/>
        </p:nvSpPr>
        <p:spPr>
          <a:xfrm>
            <a:off x="435478" y="0"/>
            <a:ext cx="1205593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3600" dirty="0">
                <a:solidFill>
                  <a:schemeClr val="bg1"/>
                </a:solidFill>
              </a:rPr>
              <a:t>Pour la journée mondiale des pauvres,</a:t>
            </a:r>
          </a:p>
          <a:p>
            <a:pPr algn="just"/>
            <a:r>
              <a:rPr lang="fr-BE" sz="3600" dirty="0">
                <a:solidFill>
                  <a:schemeClr val="bg1"/>
                </a:solidFill>
              </a:rPr>
              <a:t>le pape François nous a dit … </a:t>
            </a:r>
            <a:r>
              <a:rPr lang="fr-FR" sz="3600" dirty="0">
                <a:solidFill>
                  <a:schemeClr val="bg1"/>
                </a:solidFill>
              </a:rPr>
              <a:t>Ne détourne ton visage </a:t>
            </a:r>
          </a:p>
          <a:p>
            <a:pPr algn="just"/>
            <a:r>
              <a:rPr lang="fr-FR" sz="3600" dirty="0">
                <a:solidFill>
                  <a:schemeClr val="bg1"/>
                </a:solidFill>
              </a:rPr>
              <a:t>d’aucun pauvre ! (Tb 4, 7)</a:t>
            </a:r>
          </a:p>
          <a:p>
            <a:pPr algn="just"/>
            <a:endParaRPr lang="fr-FR" sz="4000" dirty="0">
              <a:solidFill>
                <a:schemeClr val="bg1"/>
              </a:solidFill>
            </a:endParaRPr>
          </a:p>
          <a:p>
            <a:pPr algn="just"/>
            <a:endParaRPr lang="fr-FR" sz="4000" dirty="0">
              <a:solidFill>
                <a:schemeClr val="bg1"/>
              </a:solidFill>
            </a:endParaRPr>
          </a:p>
          <a:p>
            <a:endParaRPr lang="fr-BE" sz="4000" dirty="0">
              <a:solidFill>
                <a:schemeClr val="bg1"/>
              </a:solidFill>
            </a:endParaRPr>
          </a:p>
          <a:p>
            <a:endParaRPr lang="fr-BE" sz="40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0148C5-12D7-FDD8-7874-31DE9D829B98}"/>
              </a:ext>
            </a:extLst>
          </p:cNvPr>
          <p:cNvSpPr txBox="1"/>
          <p:nvPr/>
        </p:nvSpPr>
        <p:spPr>
          <a:xfrm>
            <a:off x="566530" y="2126637"/>
            <a:ext cx="95720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«</a:t>
            </a:r>
            <a:r>
              <a:rPr lang="fr-FR" sz="2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 La Journée Mondiale des Pauvres, signe fécond de la miséricorde du Père, a lieu pour la septième fois afin de soutenir la marche de nos communautés.</a:t>
            </a:r>
          </a:p>
          <a:p>
            <a:pPr algn="just"/>
            <a:endParaRPr lang="fr-FR" sz="20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just"/>
            <a:r>
              <a:rPr lang="fr-FR" sz="2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C’est un rendez-vous que l’Église enracine progressivement dans sa pastorale, pour découvrir toujours mieux le contenu central de l’Évangile.</a:t>
            </a:r>
          </a:p>
          <a:p>
            <a:pPr algn="just"/>
            <a:r>
              <a:rPr lang="fr-FR" sz="2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</a:p>
          <a:p>
            <a:pPr algn="just"/>
            <a:r>
              <a:rPr lang="fr-FR" sz="20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Chaque jour, nous sommes engagés dans l’accueil des pauvres, mais cela ne suffit pas. Un fleuve de pauvreté traverse nos villes et devient toujours plus grand jusqu’à déborder ; ce fleuve semble nous submerger si bien que le cri des frères et sœurs demandant de l’aide, du soutien et de la solidarité s’élève de plus en plus fort. »*</a:t>
            </a:r>
          </a:p>
          <a:p>
            <a:pPr algn="just"/>
            <a:endParaRPr lang="fr-FR" sz="24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just"/>
            <a:endParaRPr lang="fr-FR" sz="24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just"/>
            <a:r>
              <a:rPr lang="fr-FR" sz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*MESSAGE DU PAPE FRANÇOIS, VIIe JOURNÉE MONDIALE DES PAUVRES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Dimanche </a:t>
            </a:r>
            <a:r>
              <a:rPr lang="fr-FR" sz="1200" dirty="0" err="1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XXXIIIe</a:t>
            </a:r>
            <a:r>
              <a:rPr lang="fr-FR" sz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du Temps ordinaire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19 novembre 2023</a:t>
            </a:r>
          </a:p>
        </p:txBody>
      </p:sp>
    </p:spTree>
    <p:extLst>
      <p:ext uri="{BB962C8B-B14F-4D97-AF65-F5344CB8AC3E}">
        <p14:creationId xmlns:p14="http://schemas.microsoft.com/office/powerpoint/2010/main" val="173576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lipart, Graphique, graphisme, illustration&#10;&#10;Description générée automatiquement">
            <a:extLst>
              <a:ext uri="{FF2B5EF4-FFF2-40B4-BE49-F238E27FC236}">
                <a16:creationId xmlns:a16="http://schemas.microsoft.com/office/drawing/2014/main" id="{613A67B6-03D1-47CC-42C5-62B2D527EC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118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23854E-8E8C-5C42-BE4A-83236C279CC5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rgbClr val="085E55"/>
                </a:solidFill>
                <a:latin typeface="+mj-lt"/>
                <a:ea typeface="+mj-ea"/>
                <a:cs typeface="+mj-cs"/>
              </a:rPr>
              <a:t>Répondre</a:t>
            </a:r>
            <a:r>
              <a:rPr lang="en-US" sz="5400" b="1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 à la </a:t>
            </a:r>
            <a:r>
              <a:rPr lang="en-US" sz="5400" b="1" dirty="0" err="1">
                <a:solidFill>
                  <a:srgbClr val="085E55"/>
                </a:solidFill>
                <a:latin typeface="+mj-lt"/>
                <a:ea typeface="+mj-ea"/>
                <a:cs typeface="+mj-cs"/>
              </a:rPr>
              <a:t>clameur</a:t>
            </a:r>
            <a:r>
              <a:rPr lang="en-US" sz="5400" b="1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 des </a:t>
            </a:r>
            <a:r>
              <a:rPr lang="en-US" sz="5400" b="1" dirty="0" err="1">
                <a:solidFill>
                  <a:srgbClr val="085E55"/>
                </a:solidFill>
                <a:latin typeface="+mj-lt"/>
                <a:ea typeface="+mj-ea"/>
                <a:cs typeface="+mj-cs"/>
              </a:rPr>
              <a:t>pauvres</a:t>
            </a:r>
            <a:r>
              <a:rPr lang="en-US" sz="5400" b="1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29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85E72B-AFA6-A9A0-A978-CC69EFAAA1B7}"/>
              </a:ext>
            </a:extLst>
          </p:cNvPr>
          <p:cNvSpPr txBox="1"/>
          <p:nvPr/>
        </p:nvSpPr>
        <p:spPr>
          <a:xfrm>
            <a:off x="2110969" y="580084"/>
            <a:ext cx="8169693" cy="1065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Les initiatives dans </a:t>
            </a:r>
            <a:r>
              <a:rPr lang="en-US" sz="4800" dirty="0" err="1">
                <a:solidFill>
                  <a:srgbClr val="085E55"/>
                </a:solidFill>
                <a:latin typeface="+mj-lt"/>
                <a:ea typeface="+mj-ea"/>
                <a:cs typeface="+mj-cs"/>
              </a:rPr>
              <a:t>notre</a:t>
            </a:r>
            <a:r>
              <a:rPr lang="en-US" sz="4800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 UP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lipart, Graphique, graphisme, illustration&#10;&#10;Description générée automatiquement">
            <a:extLst>
              <a:ext uri="{FF2B5EF4-FFF2-40B4-BE49-F238E27FC236}">
                <a16:creationId xmlns:a16="http://schemas.microsoft.com/office/drawing/2014/main" id="{CF6EEEAB-E54E-2D21-73A8-667D309FB2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11800"/>
          <a:stretch/>
        </p:blipFill>
        <p:spPr>
          <a:xfrm>
            <a:off x="566369" y="645585"/>
            <a:ext cx="1661934" cy="934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89388F-F2CA-D6BB-74D8-277DE814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222" y="673521"/>
            <a:ext cx="915658" cy="9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Image 9" descr="Une image contenant croquis, blanc, ligne, diagramme&#10;&#10;Description générée automatiquement">
            <a:extLst>
              <a:ext uri="{FF2B5EF4-FFF2-40B4-BE49-F238E27FC236}">
                <a16:creationId xmlns:a16="http://schemas.microsoft.com/office/drawing/2014/main" id="{037D1F06-C14A-480C-711E-45F4BEF1D8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90" y="685807"/>
            <a:ext cx="754674" cy="960113"/>
          </a:xfrm>
          <a:prstGeom prst="rect">
            <a:avLst/>
          </a:prstGeom>
          <a:solidFill>
            <a:srgbClr val="99CB38"/>
          </a:solidFill>
        </p:spPr>
      </p:pic>
      <p:pic>
        <p:nvPicPr>
          <p:cNvPr id="6" name="Image 5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4E4800DA-7136-880A-A6CA-0D167F0CA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130" y="2833530"/>
            <a:ext cx="2337678" cy="2205129"/>
          </a:xfrm>
          <a:prstGeom prst="rect">
            <a:avLst/>
          </a:prstGeom>
        </p:spPr>
      </p:pic>
      <p:pic>
        <p:nvPicPr>
          <p:cNvPr id="11" name="Image 10" descr="Une image contenant cercle, Graphique, logo, symbole&#10;&#10;Description générée automatiquement">
            <a:extLst>
              <a:ext uri="{FF2B5EF4-FFF2-40B4-BE49-F238E27FC236}">
                <a16:creationId xmlns:a16="http://schemas.microsoft.com/office/drawing/2014/main" id="{39829A09-D99D-3F3F-48BA-7C2C54A35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3" y="2869295"/>
            <a:ext cx="2133600" cy="2133600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42FD0F6-561D-1071-9179-0A03C00B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24" y="2833530"/>
            <a:ext cx="2163091" cy="2297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433-CB83-7094-1744-41CEA3F374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119" y="2833530"/>
            <a:ext cx="2163091" cy="22971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FAEB39-32A5-C118-6D3D-146CC4F0E6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1518" y="2833530"/>
            <a:ext cx="2375779" cy="229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3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85E72B-AFA6-A9A0-A978-CC69EFAAA1B7}"/>
              </a:ext>
            </a:extLst>
          </p:cNvPr>
          <p:cNvSpPr txBox="1"/>
          <p:nvPr/>
        </p:nvSpPr>
        <p:spPr>
          <a:xfrm>
            <a:off x="2110969" y="580084"/>
            <a:ext cx="8169693" cy="1065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Les initiatives dans </a:t>
            </a:r>
            <a:r>
              <a:rPr lang="en-US" sz="4800" dirty="0" err="1">
                <a:solidFill>
                  <a:srgbClr val="085E55"/>
                </a:solidFill>
                <a:latin typeface="+mj-lt"/>
                <a:ea typeface="+mj-ea"/>
                <a:cs typeface="+mj-cs"/>
              </a:rPr>
              <a:t>notre</a:t>
            </a:r>
            <a:r>
              <a:rPr lang="en-US" sz="4800" dirty="0">
                <a:solidFill>
                  <a:srgbClr val="085E55"/>
                </a:solidFill>
                <a:latin typeface="+mj-lt"/>
                <a:ea typeface="+mj-ea"/>
                <a:cs typeface="+mj-cs"/>
              </a:rPr>
              <a:t> UP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lipart, Graphique, graphisme, illustration&#10;&#10;Description générée automatiquement">
            <a:extLst>
              <a:ext uri="{FF2B5EF4-FFF2-40B4-BE49-F238E27FC236}">
                <a16:creationId xmlns:a16="http://schemas.microsoft.com/office/drawing/2014/main" id="{CF6EEEAB-E54E-2D21-73A8-667D309FB2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11800"/>
          <a:stretch/>
        </p:blipFill>
        <p:spPr>
          <a:xfrm>
            <a:off x="566369" y="645585"/>
            <a:ext cx="1661934" cy="934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89388F-F2CA-D6BB-74D8-277DE814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222" y="673521"/>
            <a:ext cx="915658" cy="9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Image 9" descr="Une image contenant croquis, blanc, ligne, diagramme&#10;&#10;Description générée automatiquement">
            <a:extLst>
              <a:ext uri="{FF2B5EF4-FFF2-40B4-BE49-F238E27FC236}">
                <a16:creationId xmlns:a16="http://schemas.microsoft.com/office/drawing/2014/main" id="{037D1F06-C14A-480C-711E-45F4BEF1D8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90" y="685807"/>
            <a:ext cx="754674" cy="960113"/>
          </a:xfrm>
          <a:prstGeom prst="rect">
            <a:avLst/>
          </a:prstGeom>
          <a:solidFill>
            <a:srgbClr val="99CB38"/>
          </a:solidFill>
        </p:spPr>
      </p:pic>
      <p:pic>
        <p:nvPicPr>
          <p:cNvPr id="6" name="Image 5" descr="Une image contenant texte, affiche, Couverture de livre, livre&#10;&#10;Description générée automatiquement">
            <a:extLst>
              <a:ext uri="{FF2B5EF4-FFF2-40B4-BE49-F238E27FC236}">
                <a16:creationId xmlns:a16="http://schemas.microsoft.com/office/drawing/2014/main" id="{253C952F-9D8B-5DE4-C41B-B26EE3F16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560" y="1909728"/>
            <a:ext cx="3467786" cy="49044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200575-9320-A6A1-7663-D04C05DDB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96" y="1906604"/>
            <a:ext cx="2821953" cy="47082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BD5B1D-A068-7A24-BAFE-38573AE25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3733" y="1861228"/>
            <a:ext cx="3375742" cy="495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lipart, Graphique, graphisme, illustration&#10;&#10;Description générée automatiquement">
            <a:extLst>
              <a:ext uri="{FF2B5EF4-FFF2-40B4-BE49-F238E27FC236}">
                <a16:creationId xmlns:a16="http://schemas.microsoft.com/office/drawing/2014/main" id="{CF6EEEAB-E54E-2D21-73A8-667D309FB2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11800"/>
          <a:stretch/>
        </p:blipFill>
        <p:spPr>
          <a:xfrm>
            <a:off x="566369" y="645585"/>
            <a:ext cx="1661934" cy="934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89388F-F2CA-D6BB-74D8-277DE814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222" y="673521"/>
            <a:ext cx="915658" cy="9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Image 9" descr="Une image contenant croquis, blanc, ligne, diagramme&#10;&#10;Description générée automatiquement">
            <a:extLst>
              <a:ext uri="{FF2B5EF4-FFF2-40B4-BE49-F238E27FC236}">
                <a16:creationId xmlns:a16="http://schemas.microsoft.com/office/drawing/2014/main" id="{037D1F06-C14A-480C-711E-45F4BEF1D8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90" y="685807"/>
            <a:ext cx="754674" cy="960113"/>
          </a:xfrm>
          <a:prstGeom prst="rect">
            <a:avLst/>
          </a:prstGeom>
          <a:solidFill>
            <a:srgbClr val="99CB38"/>
          </a:solidFill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6673B1-6ECC-8908-4B8D-7675C9712AE7}"/>
              </a:ext>
            </a:extLst>
          </p:cNvPr>
          <p:cNvSpPr txBox="1"/>
          <p:nvPr/>
        </p:nvSpPr>
        <p:spPr>
          <a:xfrm>
            <a:off x="344774" y="2226004"/>
            <a:ext cx="1152210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«</a:t>
            </a:r>
            <a:r>
              <a:rPr lang="fr-FR" sz="3000" dirty="0"/>
              <a:t> Que notre attention envers les pauvres soit toujours marquée par le réalisme évangélique. Le partage doit correspondre aux besoins concrets de l’autre, pas pour me débarrasser du superflu. </a:t>
            </a:r>
          </a:p>
          <a:p>
            <a:pPr algn="just"/>
            <a:r>
              <a:rPr lang="fr-FR" sz="3000" dirty="0"/>
              <a:t>   Ici aussi, il faut du discernement, sous la conduite de l’Esprit Saint, pour reconnaître les véritables besoins de nos frères et non nos propres aspirations. </a:t>
            </a:r>
          </a:p>
          <a:p>
            <a:pPr algn="just"/>
            <a:r>
              <a:rPr lang="fr-FR" sz="3000" dirty="0"/>
              <a:t>   Ce dont ils ont certainement besoin de toute urgence, c’est de notre humanité, de notre cœur ouvert à l’amour. »*</a:t>
            </a:r>
          </a:p>
          <a:p>
            <a:pPr algn="just"/>
            <a:endParaRPr lang="fr-FR" sz="2200" dirty="0"/>
          </a:p>
          <a:p>
            <a:pPr algn="just"/>
            <a:r>
              <a:rPr lang="fr-FR" sz="2200" dirty="0"/>
              <a:t>*</a:t>
            </a:r>
            <a:r>
              <a:rPr lang="fr-FR" sz="2000" dirty="0"/>
              <a:t>MESSAGE DU PAPE FRANÇOIS, VIIe JOURNÉE MONDIALE DES PAUVRES, 19 novembre 2023</a:t>
            </a:r>
            <a:endParaRPr lang="fr-BE" sz="2200" dirty="0"/>
          </a:p>
        </p:txBody>
      </p:sp>
    </p:spTree>
    <p:extLst>
      <p:ext uri="{BB962C8B-B14F-4D97-AF65-F5344CB8AC3E}">
        <p14:creationId xmlns:p14="http://schemas.microsoft.com/office/powerpoint/2010/main" val="3376649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85E72B-AFA6-A9A0-A978-CC69EFAAA1B7}"/>
              </a:ext>
            </a:extLst>
          </p:cNvPr>
          <p:cNvSpPr txBox="1"/>
          <p:nvPr/>
        </p:nvSpPr>
        <p:spPr>
          <a:xfrm>
            <a:off x="2110969" y="580084"/>
            <a:ext cx="8169693" cy="1065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solidFill>
                <a:srgbClr val="085E5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lipart, Graphique, graphisme, illustration&#10;&#10;Description générée automatiquement">
            <a:extLst>
              <a:ext uri="{FF2B5EF4-FFF2-40B4-BE49-F238E27FC236}">
                <a16:creationId xmlns:a16="http://schemas.microsoft.com/office/drawing/2014/main" id="{CF6EEEAB-E54E-2D21-73A8-667D309FB2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11800"/>
          <a:stretch/>
        </p:blipFill>
        <p:spPr>
          <a:xfrm>
            <a:off x="566369" y="645585"/>
            <a:ext cx="1661934" cy="934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89388F-F2CA-D6BB-74D8-277DE814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222" y="673521"/>
            <a:ext cx="915658" cy="9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Image 9" descr="Une image contenant croquis, blanc, ligne, diagramme&#10;&#10;Description générée automatiquement">
            <a:extLst>
              <a:ext uri="{FF2B5EF4-FFF2-40B4-BE49-F238E27FC236}">
                <a16:creationId xmlns:a16="http://schemas.microsoft.com/office/drawing/2014/main" id="{037D1F06-C14A-480C-711E-45F4BEF1D8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90" y="685807"/>
            <a:ext cx="754674" cy="960113"/>
          </a:xfrm>
          <a:prstGeom prst="rect">
            <a:avLst/>
          </a:prstGeom>
          <a:solidFill>
            <a:srgbClr val="99CB38"/>
          </a:solidFill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6611FA-B1CD-1DA0-410A-0374B8385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957" y="0"/>
            <a:ext cx="12366885" cy="695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7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8A76EC3-380B-7639-BA16-270815C8F4C5}"/>
              </a:ext>
            </a:extLst>
          </p:cNvPr>
          <p:cNvGrpSpPr/>
          <p:nvPr/>
        </p:nvGrpSpPr>
        <p:grpSpPr>
          <a:xfrm>
            <a:off x="682653" y="282804"/>
            <a:ext cx="11492850" cy="6529832"/>
            <a:chOff x="682653" y="282804"/>
            <a:chExt cx="11492850" cy="652983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F522DE7-1ACB-A8C5-A809-836EC57AA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7359" y="1422318"/>
              <a:ext cx="4343400" cy="433387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3AC7247-1C07-7F0E-32D3-91B1F78C09F1}"/>
                </a:ext>
              </a:extLst>
            </p:cNvPr>
            <p:cNvSpPr txBox="1"/>
            <p:nvPr/>
          </p:nvSpPr>
          <p:spPr>
            <a:xfrm>
              <a:off x="4640345" y="498988"/>
              <a:ext cx="160962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BE" sz="2000" b="1" u="sng" dirty="0">
                  <a:solidFill>
                    <a:srgbClr val="99CB38"/>
                  </a:solidFill>
                </a:rPr>
                <a:t>La réponse à la clameur de la Terre</a:t>
              </a:r>
              <a:endParaRPr lang="fr-FR" sz="2000" b="1" u="sng" dirty="0">
                <a:solidFill>
                  <a:srgbClr val="99CB38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838D923-BE6E-6966-6C89-AFF39351D0B3}"/>
                </a:ext>
              </a:extLst>
            </p:cNvPr>
            <p:cNvSpPr txBox="1"/>
            <p:nvPr/>
          </p:nvSpPr>
          <p:spPr>
            <a:xfrm>
              <a:off x="6609564" y="498988"/>
              <a:ext cx="174160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BE" sz="2000" b="1" u="sng" dirty="0">
                  <a:solidFill>
                    <a:srgbClr val="99CB38"/>
                  </a:solidFill>
                </a:rPr>
                <a:t>La réponse </a:t>
              </a:r>
              <a:br>
                <a:rPr lang="fr-BE" sz="2000" b="1" u="sng" dirty="0">
                  <a:solidFill>
                    <a:srgbClr val="99CB38"/>
                  </a:solidFill>
                </a:rPr>
              </a:br>
              <a:r>
                <a:rPr lang="fr-BE" sz="2000" b="1" u="sng" dirty="0">
                  <a:solidFill>
                    <a:srgbClr val="99CB38"/>
                  </a:solidFill>
                </a:rPr>
                <a:t>à la clameur des pauvres</a:t>
              </a:r>
              <a:endParaRPr lang="fr-FR" sz="2000" b="1" u="sng" dirty="0">
                <a:solidFill>
                  <a:srgbClr val="99CB38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5A21858-3BD6-B2B0-C218-161D3DAD366F}"/>
                </a:ext>
              </a:extLst>
            </p:cNvPr>
            <p:cNvSpPr txBox="1"/>
            <p:nvPr/>
          </p:nvSpPr>
          <p:spPr>
            <a:xfrm>
              <a:off x="2727487" y="2699933"/>
              <a:ext cx="152478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455F51"/>
                  </a:solidFill>
                </a:rPr>
                <a:t>L’économie écologique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F324B1E-F1EE-20D0-C528-9C605E29CED6}"/>
                </a:ext>
              </a:extLst>
            </p:cNvPr>
            <p:cNvSpPr txBox="1"/>
            <p:nvPr/>
          </p:nvSpPr>
          <p:spPr>
            <a:xfrm>
              <a:off x="2525987" y="4067752"/>
              <a:ext cx="179816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BE" dirty="0">
                  <a:solidFill>
                    <a:srgbClr val="455F51"/>
                  </a:solidFill>
                </a:rPr>
                <a:t>L’adoption de modes de vie durables</a:t>
              </a:r>
              <a:endParaRPr lang="fr-FR" dirty="0">
                <a:solidFill>
                  <a:srgbClr val="455F51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554AF28-30D0-1345-CA48-42FC1FF23CB2}"/>
                </a:ext>
              </a:extLst>
            </p:cNvPr>
            <p:cNvSpPr txBox="1"/>
            <p:nvPr/>
          </p:nvSpPr>
          <p:spPr>
            <a:xfrm>
              <a:off x="8825846" y="2699934"/>
              <a:ext cx="16001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455F51"/>
                  </a:solidFill>
                </a:rPr>
                <a:t>L’éducation écologique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56410ED-C8D0-FACB-9809-5614A9DCC4EA}"/>
                </a:ext>
              </a:extLst>
            </p:cNvPr>
            <p:cNvSpPr txBox="1"/>
            <p:nvPr/>
          </p:nvSpPr>
          <p:spPr>
            <a:xfrm>
              <a:off x="8627883" y="4269595"/>
              <a:ext cx="17981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455F51"/>
                  </a:solidFill>
                </a:rPr>
                <a:t>La spiritualité écologique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7CEF3EF-1E23-A203-3566-D4C2021711E0}"/>
                </a:ext>
              </a:extLst>
            </p:cNvPr>
            <p:cNvSpPr txBox="1"/>
            <p:nvPr/>
          </p:nvSpPr>
          <p:spPr>
            <a:xfrm>
              <a:off x="5393015" y="5756193"/>
              <a:ext cx="243309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BE" dirty="0">
                  <a:solidFill>
                    <a:srgbClr val="455F51"/>
                  </a:solidFill>
                </a:rPr>
                <a:t>La résilience et l’autonomisation des communautés</a:t>
              </a:r>
              <a:endParaRPr lang="fr-FR" dirty="0">
                <a:solidFill>
                  <a:srgbClr val="455F51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723AF37-39C4-0203-805E-4C7A288EBC05}"/>
                </a:ext>
              </a:extLst>
            </p:cNvPr>
            <p:cNvSpPr/>
            <p:nvPr/>
          </p:nvSpPr>
          <p:spPr>
            <a:xfrm>
              <a:off x="3695307" y="282804"/>
              <a:ext cx="5401559" cy="146345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587EEFE-ECE1-AD0E-2540-5FAF20A2D2A3}"/>
                </a:ext>
              </a:extLst>
            </p:cNvPr>
            <p:cNvSpPr txBox="1"/>
            <p:nvPr/>
          </p:nvSpPr>
          <p:spPr>
            <a:xfrm>
              <a:off x="1654768" y="481607"/>
              <a:ext cx="24301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800" b="1" u="sng" dirty="0">
                  <a:solidFill>
                    <a:srgbClr val="99CB38"/>
                  </a:solidFill>
                </a:rPr>
                <a:t>Objectifs primordiaux</a:t>
              </a:r>
              <a:endParaRPr lang="fr-FR" sz="2800" b="1" u="sng" dirty="0">
                <a:solidFill>
                  <a:srgbClr val="99CB38"/>
                </a:solidFill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FA499A3-CFF1-D5A0-4B6E-6AA6F9805BB1}"/>
                </a:ext>
              </a:extLst>
            </p:cNvPr>
            <p:cNvSpPr/>
            <p:nvPr/>
          </p:nvSpPr>
          <p:spPr>
            <a:xfrm>
              <a:off x="4901938" y="5691556"/>
              <a:ext cx="3576686" cy="112108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922D1A2-5CD2-9D40-8522-B76376F22284}"/>
                </a:ext>
              </a:extLst>
            </p:cNvPr>
            <p:cNvSpPr/>
            <p:nvPr/>
          </p:nvSpPr>
          <p:spPr>
            <a:xfrm rot="16200000">
              <a:off x="8082482" y="2680976"/>
              <a:ext cx="3080643" cy="228835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82D8153-DE8B-E31A-B0A6-201A4EF36140}"/>
                </a:ext>
              </a:extLst>
            </p:cNvPr>
            <p:cNvSpPr/>
            <p:nvPr/>
          </p:nvSpPr>
          <p:spPr>
            <a:xfrm rot="16200000">
              <a:off x="1884747" y="2591954"/>
              <a:ext cx="3080643" cy="228835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F922821-6442-4332-067E-C754F31CC8B7}"/>
                </a:ext>
              </a:extLst>
            </p:cNvPr>
            <p:cNvSpPr txBox="1"/>
            <p:nvPr/>
          </p:nvSpPr>
          <p:spPr>
            <a:xfrm>
              <a:off x="682653" y="2284833"/>
              <a:ext cx="18433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dirty="0">
                  <a:solidFill>
                    <a:srgbClr val="99CB38"/>
                  </a:solidFill>
                </a:rPr>
                <a:t>Moteurs</a:t>
              </a:r>
            </a:p>
            <a:p>
              <a:r>
                <a:rPr lang="fr-BE" dirty="0">
                  <a:solidFill>
                    <a:srgbClr val="99CB38"/>
                  </a:solidFill>
                </a:rPr>
                <a:t>fondamentaux</a:t>
              </a:r>
              <a:endParaRPr lang="fr-FR" dirty="0">
                <a:solidFill>
                  <a:srgbClr val="99CB38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09C9153-8976-A8DB-6730-F0F99AC0E415}"/>
                </a:ext>
              </a:extLst>
            </p:cNvPr>
            <p:cNvSpPr txBox="1"/>
            <p:nvPr/>
          </p:nvSpPr>
          <p:spPr>
            <a:xfrm>
              <a:off x="10575304" y="4617559"/>
              <a:ext cx="160019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dirty="0">
                  <a:solidFill>
                    <a:srgbClr val="99CB38"/>
                  </a:solidFill>
                </a:rPr>
                <a:t>Conversion </a:t>
              </a:r>
            </a:p>
            <a:p>
              <a:r>
                <a:rPr lang="fr-BE" dirty="0">
                  <a:solidFill>
                    <a:srgbClr val="99CB38"/>
                  </a:solidFill>
                </a:rPr>
                <a:t>écologique </a:t>
              </a:r>
            </a:p>
            <a:p>
              <a:r>
                <a:rPr lang="fr-BE" dirty="0">
                  <a:solidFill>
                    <a:srgbClr val="99CB38"/>
                  </a:solidFill>
                </a:rPr>
                <a:t>&amp;</a:t>
              </a:r>
            </a:p>
            <a:p>
              <a:r>
                <a:rPr lang="fr-BE" dirty="0">
                  <a:solidFill>
                    <a:srgbClr val="99CB38"/>
                  </a:solidFill>
                </a:rPr>
                <a:t>Révolution </a:t>
              </a:r>
            </a:p>
            <a:p>
              <a:r>
                <a:rPr lang="fr-BE" dirty="0">
                  <a:solidFill>
                    <a:srgbClr val="99CB38"/>
                  </a:solidFill>
                </a:rPr>
                <a:t>culturelle</a:t>
              </a:r>
              <a:endParaRPr lang="fr-FR" dirty="0">
                <a:solidFill>
                  <a:srgbClr val="99CB38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35C8B28-C4AA-6AC2-00A2-9BC8C772F275}"/>
                </a:ext>
              </a:extLst>
            </p:cNvPr>
            <p:cNvSpPr txBox="1"/>
            <p:nvPr/>
          </p:nvSpPr>
          <p:spPr>
            <a:xfrm>
              <a:off x="3186259" y="6073415"/>
              <a:ext cx="18698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dirty="0">
                  <a:solidFill>
                    <a:srgbClr val="99CB38"/>
                  </a:solidFill>
                </a:rPr>
                <a:t>L’essentiel pour la réussite</a:t>
              </a:r>
              <a:endParaRPr lang="fr-FR" dirty="0">
                <a:solidFill>
                  <a:srgbClr val="99CB3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15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791086C-420B-CD33-B9CD-509A26CA5FC1}"/>
              </a:ext>
            </a:extLst>
          </p:cNvPr>
          <p:cNvSpPr txBox="1"/>
          <p:nvPr/>
        </p:nvSpPr>
        <p:spPr>
          <a:xfrm>
            <a:off x="649225" y="1060841"/>
            <a:ext cx="5138486" cy="5248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réponse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clameur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pauvres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promouvoir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l’éco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-justice,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conscients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nous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sommes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appelés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défendre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vie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humaine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conception à la mort, et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toutes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formes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vie sur Terre.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projets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promotion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solidarité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lvl="1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attention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particulière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étant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accordée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aux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groupes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vulnérables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tels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les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communautés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autochtones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réfugiés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les migrants et les enfants à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risque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l’analyse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l’amélioration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systèmes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sociaux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services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sociaux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5C26E-10FA-934C-AA4D-19DA17AC0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1304703"/>
            <a:ext cx="4673849" cy="15440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D489E9-82D0-BEDC-0B74-9F2FE72A4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282" y="3743445"/>
            <a:ext cx="2106408" cy="19589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B95239-49C8-C48F-4532-B2E3A7273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841" y="4009259"/>
            <a:ext cx="2123572" cy="167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29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>
            <a:extLst>
              <a:ext uri="{FF2B5EF4-FFF2-40B4-BE49-F238E27FC236}">
                <a16:creationId xmlns:a16="http://schemas.microsoft.com/office/drawing/2014/main" id="{1D519248-F93D-93F5-B542-F1C3B9BDA4B1}"/>
              </a:ext>
            </a:extLst>
          </p:cNvPr>
          <p:cNvSpPr txBox="1"/>
          <p:nvPr/>
        </p:nvSpPr>
        <p:spPr>
          <a:xfrm>
            <a:off x="649225" y="844584"/>
            <a:ext cx="5138486" cy="550941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réponse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clameur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Terre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protéger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notre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maison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commune pour le bien-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être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alors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nous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abordons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équitablement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crise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climatique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biodiversité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durabilité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l’adoption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d’énergies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renouvelables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mesures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suffisance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énergétique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réalisation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neutralité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carbone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protection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biodiversité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promotion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d’une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agriculture durable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d’un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accès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l’eau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propre pour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D46A6C-3124-E685-ACC2-0635E2BA4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3863139"/>
            <a:ext cx="2123572" cy="1826728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7EBDBD63-CF4F-4489-314D-5E51EE8A1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975" y="1330299"/>
            <a:ext cx="4533900" cy="1420374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8FBAEE8D-E548-F223-9857-B9FC093FDE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6" b="5663"/>
          <a:stretch/>
        </p:blipFill>
        <p:spPr>
          <a:xfrm>
            <a:off x="9161509" y="3781425"/>
            <a:ext cx="2127493" cy="19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21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4E34849-5261-6ECE-95E4-130870FE9CC9}"/>
              </a:ext>
            </a:extLst>
          </p:cNvPr>
          <p:cNvSpPr txBox="1"/>
          <p:nvPr/>
        </p:nvSpPr>
        <p:spPr>
          <a:xfrm>
            <a:off x="649225" y="911105"/>
            <a:ext cx="5138486" cy="53444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L’économie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reconnaît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l’économie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sous-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système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société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humaine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qui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elle-même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ancrée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dans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biosphère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notre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maison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commune.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production et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consommation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durables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investissements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éthiques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désinvestissement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combustibles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fossiles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toute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activité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nuisible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planète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aux populations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soutien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économies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circulaires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priorité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accordée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 travail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soins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protection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dignité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travailleurs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C1F108-39C4-D154-8DDF-25D717E5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3773623"/>
            <a:ext cx="2106408" cy="20167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F8B8E4-C20F-F263-289A-330F2AF3C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118" y="3868875"/>
            <a:ext cx="2123572" cy="18262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A4CDFE-D39A-D522-4015-2E0BEE3C8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008" y="1315147"/>
            <a:ext cx="4663681" cy="154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5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61DD4B-EB2E-D3DA-18A3-FE04D49B8CCE}"/>
              </a:ext>
            </a:extLst>
          </p:cNvPr>
          <p:cNvSpPr txBox="1"/>
          <p:nvPr/>
        </p:nvSpPr>
        <p:spPr>
          <a:xfrm>
            <a:off x="738144" y="873152"/>
            <a:ext cx="5138486" cy="5270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L’adoption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modes de vie durables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fondée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l’idée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suffisance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la promotion de 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sobriété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l’utilisation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ressources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l’énergie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i="1" u="sng" dirty="0">
                <a:solidFill>
                  <a:srgbClr val="455F51"/>
                </a:solidFill>
              </a:rPr>
              <a:t>Les actions </a:t>
            </a:r>
            <a:r>
              <a:rPr lang="en-US" i="1" u="sng" dirty="0" err="1">
                <a:solidFill>
                  <a:srgbClr val="455F51"/>
                </a:solidFill>
              </a:rPr>
              <a:t>pourraient</a:t>
            </a:r>
            <a:r>
              <a:rPr lang="en-US" i="1" u="sng" dirty="0">
                <a:solidFill>
                  <a:srgbClr val="455F51"/>
                </a:solidFill>
              </a:rPr>
              <a:t> </a:t>
            </a:r>
            <a:r>
              <a:rPr lang="en-US" i="1" u="sng" dirty="0" err="1">
                <a:solidFill>
                  <a:srgbClr val="455F51"/>
                </a:solidFill>
              </a:rPr>
              <a:t>inclure</a:t>
            </a:r>
            <a:r>
              <a:rPr lang="en-US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réduction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déchets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recyclage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l’adoption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d’habitudes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alimentaires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durables (opter pour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alimentation plus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végétale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réduire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consommation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viande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plus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grande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utilisation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transports publics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mobilité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active (marche,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vélo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éviter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articles à usage unique (par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exemple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plastique, etc.)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2F64E9-AE06-30F0-615A-B17764B50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1307608"/>
            <a:ext cx="4673849" cy="15382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87376C-E29A-1516-F7EA-EEE3902E7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099" y="3808406"/>
            <a:ext cx="2106408" cy="1964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EFC04E-E0FA-25AD-67DE-00569C40E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15" y="3920176"/>
            <a:ext cx="2123572" cy="163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2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8757BF-3A29-FB94-BCDF-105B11BF142A}"/>
              </a:ext>
            </a:extLst>
          </p:cNvPr>
          <p:cNvSpPr txBox="1"/>
          <p:nvPr/>
        </p:nvSpPr>
        <p:spPr>
          <a:xfrm>
            <a:off x="682379" y="995839"/>
            <a:ext cx="5138486" cy="52704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L’éducation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consiste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repenser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reconcevoir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réforme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des institutions dans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l’esprit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l’écologie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intégrale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afin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favoriser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prise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conscience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l’action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transformatrice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d’un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accès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équitable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l’éducation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pour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promotion des droits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l’homme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promotion 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thèmes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Laudato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Si’ au sein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communauté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l’encouragement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leadership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étudiants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enseignants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activités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restauration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90772-975C-BD4B-15EB-E036A4F32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484" y="962135"/>
            <a:ext cx="4566562" cy="22291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44D5E1-F2E1-1209-E2F5-DD324B5AA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841" y="3728806"/>
            <a:ext cx="2106408" cy="21064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504A47-A6EA-2F1C-9B02-F5941119D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5118" y="3860911"/>
            <a:ext cx="2123572" cy="184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00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DC3F973-0DA6-C2AD-89AE-23D1E9DABFF9}"/>
              </a:ext>
            </a:extLst>
          </p:cNvPr>
          <p:cNvSpPr txBox="1"/>
          <p:nvPr/>
        </p:nvSpPr>
        <p:spPr>
          <a:xfrm>
            <a:off x="686248" y="968915"/>
            <a:ext cx="5138486" cy="52704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spiritualité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naît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d’une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profonde conversion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nous aide à “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découvrir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Dieu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toutes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choses”, que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soit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dans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beauté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création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ou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dans les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soupirs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malades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gémissements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affligés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conscients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 la vie de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l’esprit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n’est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dissociée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réalités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monde.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promotion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célébrations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liturgiques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basées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création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d’une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catéchèse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écologique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retraites</a:t>
            </a: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formation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éducative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488E2E-350A-3E89-964A-3746A7EEC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1112610"/>
            <a:ext cx="4673849" cy="19282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170E0A-F7C4-FD5B-A60E-5EAA1791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282" y="3862849"/>
            <a:ext cx="2106408" cy="18273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609F37-115A-E4C8-067E-0CFC8C455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841" y="3947626"/>
            <a:ext cx="2123572" cy="16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63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8C0566C-2571-E9C2-C11B-DF702FEF2F82}"/>
              </a:ext>
            </a:extLst>
          </p:cNvPr>
          <p:cNvSpPr txBox="1"/>
          <p:nvPr/>
        </p:nvSpPr>
        <p:spPr>
          <a:xfrm>
            <a:off x="670999" y="1014438"/>
            <a:ext cx="5138486" cy="5270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résilience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l’autonomisation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communautés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impliquent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processus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synodal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d’engagement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communautaire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d’action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participative à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différents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niveaux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i="1" u="sng" dirty="0">
                <a:solidFill>
                  <a:srgbClr val="455F51"/>
                </a:solidFill>
              </a:rPr>
              <a:t>Les actions </a:t>
            </a:r>
            <a:r>
              <a:rPr lang="en-US" sz="2000" i="1" u="sng" dirty="0" err="1">
                <a:solidFill>
                  <a:srgbClr val="455F51"/>
                </a:solidFill>
              </a:rPr>
              <a:t>pourraient</a:t>
            </a:r>
            <a:r>
              <a:rPr lang="en-US" sz="2000" i="1" u="sng" dirty="0">
                <a:solidFill>
                  <a:srgbClr val="455F51"/>
                </a:solidFill>
              </a:rPr>
              <a:t> </a:t>
            </a:r>
            <a:r>
              <a:rPr lang="en-US" sz="2000" i="1" u="sng" dirty="0" err="1">
                <a:solidFill>
                  <a:srgbClr val="455F51"/>
                </a:solidFill>
              </a:rPr>
              <a:t>inclure</a:t>
            </a:r>
            <a:r>
              <a:rPr lang="en-US" sz="2000" i="1" u="sng" dirty="0">
                <a:solidFill>
                  <a:srgbClr val="455F51"/>
                </a:solidFill>
              </a:rPr>
              <a:t> :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promotion de la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défense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intérêts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campagnes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base,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encourageant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l’enracinement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 sentiment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d’appartenance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aux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communautés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locales et aux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écosystèmes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quartiers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16AB3E-07A2-07B6-3C0C-CDFCACDC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841" y="1056078"/>
            <a:ext cx="4673849" cy="20412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068A5F-7397-6F9A-E957-E3F237B66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841" y="3760721"/>
            <a:ext cx="2106408" cy="20425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86E136-2BB4-803E-4D6C-2762C6802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5118" y="3874183"/>
            <a:ext cx="2123572" cy="181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956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983</Words>
  <Application>Microsoft Office PowerPoint</Application>
  <PresentationFormat>Grand écran</PresentationFormat>
  <Paragraphs>102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Ebrima</vt:lpstr>
      <vt:lpstr>Wingdings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</dc:creator>
  <cp:lastModifiedBy>Saint-Martin Paroisse</cp:lastModifiedBy>
  <cp:revision>6</cp:revision>
  <dcterms:created xsi:type="dcterms:W3CDTF">2023-11-28T08:31:20Z</dcterms:created>
  <dcterms:modified xsi:type="dcterms:W3CDTF">2023-11-29T17:37:02Z</dcterms:modified>
</cp:coreProperties>
</file>